
<file path=[Content_Types].xml><?xml version="1.0" encoding="utf-8"?>
<Types xmlns="http://schemas.openxmlformats.org/package/2006/content-types">
  <Default Extension="xml" ContentType="application/xml"/>
  <Default Extension="jpeg" ContentType="image/jpeg"/>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6" r:id="rId2"/>
    <p:sldId id="259" r:id="rId3"/>
    <p:sldId id="260" r:id="rId4"/>
    <p:sldId id="261" r:id="rId5"/>
    <p:sldId id="262" r:id="rId6"/>
    <p:sldId id="263" r:id="rId7"/>
    <p:sldId id="264" r:id="rId8"/>
    <p:sldId id="266" r:id="rId9"/>
    <p:sldId id="269" r:id="rId10"/>
    <p:sldId id="267" r:id="rId11"/>
    <p:sldId id="268" r:id="rId12"/>
    <p:sldId id="270" r:id="rId13"/>
    <p:sldId id="265" r:id="rId14"/>
    <p:sldId id="271"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ddy, Mark" initials="RM"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693"/>
    <p:restoredTop sz="81768"/>
  </p:normalViewPr>
  <p:slideViewPr>
    <p:cSldViewPr snapToGrid="0" snapToObjects="1">
      <p:cViewPr varScale="1">
        <p:scale>
          <a:sx n="103" d="100"/>
          <a:sy n="103" d="100"/>
        </p:scale>
        <p:origin x="200" y="7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commentAuthors" Target="commentAuthors.xml"/><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EBEE4A-C886-7343-BD86-E567F5963853}" type="datetimeFigureOut">
              <a:rPr lang="en-US" smtClean="0"/>
              <a:t>3/5/18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CCD9C5-9503-0145-9626-FF7566284F5D}" type="slidenum">
              <a:rPr lang="en-US" smtClean="0"/>
              <a:t>‹#›</a:t>
            </a:fld>
            <a:endParaRPr lang="en-US"/>
          </a:p>
        </p:txBody>
      </p:sp>
    </p:spTree>
    <p:extLst>
      <p:ext uri="{BB962C8B-B14F-4D97-AF65-F5344CB8AC3E}">
        <p14:creationId xmlns:p14="http://schemas.microsoft.com/office/powerpoint/2010/main" val="16457611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PPT will, it is hoped, allow me to get the secondary students at the end of the assessment strand in the second block to think about the </a:t>
            </a:r>
            <a:r>
              <a:rPr lang="en-US" baseline="0" dirty="0" err="1" smtClean="0"/>
              <a:t>edTPA</a:t>
            </a:r>
            <a:r>
              <a:rPr lang="en-US" baseline="0" dirty="0" smtClean="0"/>
              <a:t> as an instance of assessment, AND to develop their understanding of what will be required of them by this assessment.  The focus is on rubrics 12 where scores are high and 13 where the scores tend to be lowest.   But the big picture is that I want them to see, now that we are near the end of the strand, an example of assessment at a large scale.  </a:t>
            </a:r>
          </a:p>
          <a:p>
            <a:endParaRPr lang="en-US" dirty="0"/>
          </a:p>
        </p:txBody>
      </p:sp>
      <p:sp>
        <p:nvSpPr>
          <p:cNvPr id="4" name="Slide Number Placeholder 3"/>
          <p:cNvSpPr>
            <a:spLocks noGrp="1"/>
          </p:cNvSpPr>
          <p:nvPr>
            <p:ph type="sldNum" sz="quarter" idx="10"/>
          </p:nvPr>
        </p:nvSpPr>
        <p:spPr/>
        <p:txBody>
          <a:bodyPr/>
          <a:lstStyle/>
          <a:p>
            <a:fld id="{E9CCD9C5-9503-0145-9626-FF7566284F5D}" type="slidenum">
              <a:rPr lang="en-US" smtClean="0"/>
              <a:t>1</a:t>
            </a:fld>
            <a:endParaRPr lang="en-US"/>
          </a:p>
        </p:txBody>
      </p:sp>
    </p:spTree>
    <p:extLst>
      <p:ext uri="{BB962C8B-B14F-4D97-AF65-F5344CB8AC3E}">
        <p14:creationId xmlns:p14="http://schemas.microsoft.com/office/powerpoint/2010/main" val="7181570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a:t>
            </a:r>
            <a:r>
              <a:rPr lang="en-US" baseline="0" dirty="0" smtClean="0"/>
              <a:t> this slide we see the graphic representing the scheme of the </a:t>
            </a:r>
            <a:r>
              <a:rPr lang="en-US" baseline="0" dirty="0" err="1" smtClean="0"/>
              <a:t>edTPA</a:t>
            </a:r>
            <a:r>
              <a:rPr lang="en-US" baseline="0" dirty="0" smtClean="0"/>
              <a:t> and some of the terminology we developed in the course.  </a:t>
            </a:r>
          </a:p>
          <a:p>
            <a:r>
              <a:rPr lang="en-US" baseline="0" dirty="0" smtClean="0"/>
              <a:t>Ask them whether the </a:t>
            </a:r>
            <a:r>
              <a:rPr lang="en-US" baseline="0" dirty="0" err="1" smtClean="0"/>
              <a:t>edTPA</a:t>
            </a:r>
            <a:r>
              <a:rPr lang="en-US" baseline="0" dirty="0" smtClean="0"/>
              <a:t> is formative or summative (It is summative for them but formative for us in the MIT program</a:t>
            </a:r>
            <a:r>
              <a:rPr lang="is-IS" baseline="0" dirty="0" smtClean="0"/>
              <a:t>…)</a:t>
            </a:r>
          </a:p>
          <a:p>
            <a:r>
              <a:rPr lang="is-IS" baseline="0" dirty="0" smtClean="0"/>
              <a:t>Formal or informal.  Selected Response, Essay, etc.  (It is essay and performance assessment.)  </a:t>
            </a:r>
            <a:endParaRPr lang="en-US" dirty="0"/>
          </a:p>
        </p:txBody>
      </p:sp>
      <p:sp>
        <p:nvSpPr>
          <p:cNvPr id="4" name="Slide Number Placeholder 3"/>
          <p:cNvSpPr>
            <a:spLocks noGrp="1"/>
          </p:cNvSpPr>
          <p:nvPr>
            <p:ph type="sldNum" sz="quarter" idx="10"/>
          </p:nvPr>
        </p:nvSpPr>
        <p:spPr/>
        <p:txBody>
          <a:bodyPr/>
          <a:lstStyle/>
          <a:p>
            <a:fld id="{E9CCD9C5-9503-0145-9626-FF7566284F5D}" type="slidenum">
              <a:rPr lang="en-US" smtClean="0"/>
              <a:t>2</a:t>
            </a:fld>
            <a:endParaRPr lang="en-US"/>
          </a:p>
        </p:txBody>
      </p:sp>
    </p:spTree>
    <p:extLst>
      <p:ext uri="{BB962C8B-B14F-4D97-AF65-F5344CB8AC3E}">
        <p14:creationId xmlns:p14="http://schemas.microsoft.com/office/powerpoint/2010/main" val="19869860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slide I am just telling them what the handbook</a:t>
            </a:r>
            <a:r>
              <a:rPr lang="en-US" baseline="0" dirty="0" smtClean="0"/>
              <a:t> does</a:t>
            </a:r>
            <a:r>
              <a:rPr lang="is-IS" baseline="0" dirty="0" smtClean="0"/>
              <a:t>…</a:t>
            </a:r>
            <a:endParaRPr lang="en-US" dirty="0"/>
          </a:p>
        </p:txBody>
      </p:sp>
      <p:sp>
        <p:nvSpPr>
          <p:cNvPr id="4" name="Slide Number Placeholder 3"/>
          <p:cNvSpPr>
            <a:spLocks noGrp="1"/>
          </p:cNvSpPr>
          <p:nvPr>
            <p:ph type="sldNum" sz="quarter" idx="10"/>
          </p:nvPr>
        </p:nvSpPr>
        <p:spPr/>
        <p:txBody>
          <a:bodyPr/>
          <a:lstStyle/>
          <a:p>
            <a:fld id="{E9CCD9C5-9503-0145-9626-FF7566284F5D}" type="slidenum">
              <a:rPr lang="en-US" smtClean="0"/>
              <a:t>6</a:t>
            </a:fld>
            <a:endParaRPr lang="en-US"/>
          </a:p>
        </p:txBody>
      </p:sp>
    </p:spTree>
    <p:extLst>
      <p:ext uri="{BB962C8B-B14F-4D97-AF65-F5344CB8AC3E}">
        <p14:creationId xmlns:p14="http://schemas.microsoft.com/office/powerpoint/2010/main" val="11106199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here are the headings for What do I need to do?” for Task 1 (taken from the secondary social studies handbook, I think) .  </a:t>
            </a:r>
          </a:p>
          <a:p>
            <a:r>
              <a:rPr lang="en-US" dirty="0" smtClean="0"/>
              <a:t>Ask them to read through</a:t>
            </a:r>
            <a:r>
              <a:rPr lang="en-US" baseline="0" dirty="0" smtClean="0"/>
              <a:t> them all and then YOU point out where we see assessment processes (Standards, LTs (and evidence), Assessments (and scoring guides), included and where they can see the “Backward Design” scheme in action.  </a:t>
            </a:r>
            <a:endParaRPr lang="en-US" dirty="0"/>
          </a:p>
        </p:txBody>
      </p:sp>
      <p:sp>
        <p:nvSpPr>
          <p:cNvPr id="4" name="Slide Number Placeholder 3"/>
          <p:cNvSpPr>
            <a:spLocks noGrp="1"/>
          </p:cNvSpPr>
          <p:nvPr>
            <p:ph type="sldNum" sz="quarter" idx="10"/>
          </p:nvPr>
        </p:nvSpPr>
        <p:spPr/>
        <p:txBody>
          <a:bodyPr/>
          <a:lstStyle/>
          <a:p>
            <a:fld id="{E9CCD9C5-9503-0145-9626-FF7566284F5D}" type="slidenum">
              <a:rPr lang="en-US" smtClean="0"/>
              <a:t>7</a:t>
            </a:fld>
            <a:endParaRPr lang="en-US"/>
          </a:p>
        </p:txBody>
      </p:sp>
    </p:spTree>
    <p:extLst>
      <p:ext uri="{BB962C8B-B14F-4D97-AF65-F5344CB8AC3E}">
        <p14:creationId xmlns:p14="http://schemas.microsoft.com/office/powerpoint/2010/main" val="1659886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 </a:t>
            </a:r>
            <a:r>
              <a:rPr lang="en-US" dirty="0" err="1" smtClean="0"/>
              <a:t>gonna</a:t>
            </a:r>
            <a:r>
              <a:rPr lang="en-US" dirty="0" smtClean="0"/>
              <a:t> talk about Task 2 today.  </a:t>
            </a:r>
            <a:endParaRPr lang="en-US" dirty="0"/>
          </a:p>
        </p:txBody>
      </p:sp>
      <p:sp>
        <p:nvSpPr>
          <p:cNvPr id="4" name="Slide Number Placeholder 3"/>
          <p:cNvSpPr>
            <a:spLocks noGrp="1"/>
          </p:cNvSpPr>
          <p:nvPr>
            <p:ph type="sldNum" sz="quarter" idx="10"/>
          </p:nvPr>
        </p:nvSpPr>
        <p:spPr/>
        <p:txBody>
          <a:bodyPr/>
          <a:lstStyle/>
          <a:p>
            <a:fld id="{E9CCD9C5-9503-0145-9626-FF7566284F5D}" type="slidenum">
              <a:rPr lang="en-US" smtClean="0"/>
              <a:t>9</a:t>
            </a:fld>
            <a:endParaRPr lang="en-US"/>
          </a:p>
        </p:txBody>
      </p:sp>
    </p:spTree>
    <p:extLst>
      <p:ext uri="{BB962C8B-B14F-4D97-AF65-F5344CB8AC3E}">
        <p14:creationId xmlns:p14="http://schemas.microsoft.com/office/powerpoint/2010/main" val="2696359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here is the “What</a:t>
            </a:r>
            <a:r>
              <a:rPr lang="en-US" baseline="0" dirty="0" smtClean="0"/>
              <a:t> do I need to do?” for Task 3, Assessment.  </a:t>
            </a:r>
          </a:p>
          <a:p>
            <a:r>
              <a:rPr lang="en-US" baseline="0" dirty="0" smtClean="0"/>
              <a:t>Briefly describe each of these steps.  Make sure they understand the third bullet means they need to get their students to talk about what the LT is, where they think they are, with respect to that, and how they might move forward.  </a:t>
            </a:r>
          </a:p>
          <a:p>
            <a:r>
              <a:rPr lang="en-US" baseline="0" dirty="0" smtClean="0"/>
              <a:t>The 4</a:t>
            </a:r>
            <a:r>
              <a:rPr lang="en-US" baseline="30000" dirty="0" smtClean="0"/>
              <a:t>th</a:t>
            </a:r>
            <a:r>
              <a:rPr lang="en-US" baseline="0" dirty="0" smtClean="0"/>
              <a:t> bullet is about whole-class patterns.  The 5</a:t>
            </a:r>
            <a:r>
              <a:rPr lang="en-US" baseline="30000" dirty="0" smtClean="0"/>
              <a:t>th</a:t>
            </a:r>
            <a:r>
              <a:rPr lang="en-US" baseline="0" dirty="0" smtClean="0"/>
              <a:t> bullet is about three focus students.  </a:t>
            </a:r>
            <a:endParaRPr lang="en-US" dirty="0"/>
          </a:p>
        </p:txBody>
      </p:sp>
      <p:sp>
        <p:nvSpPr>
          <p:cNvPr id="4" name="Slide Number Placeholder 3"/>
          <p:cNvSpPr>
            <a:spLocks noGrp="1"/>
          </p:cNvSpPr>
          <p:nvPr>
            <p:ph type="sldNum" sz="quarter" idx="10"/>
          </p:nvPr>
        </p:nvSpPr>
        <p:spPr/>
        <p:txBody>
          <a:bodyPr/>
          <a:lstStyle/>
          <a:p>
            <a:fld id="{E9CCD9C5-9503-0145-9626-FF7566284F5D}" type="slidenum">
              <a:rPr lang="en-US" smtClean="0"/>
              <a:t>10</a:t>
            </a:fld>
            <a:endParaRPr lang="en-US"/>
          </a:p>
        </p:txBody>
      </p:sp>
    </p:spTree>
    <p:extLst>
      <p:ext uri="{BB962C8B-B14F-4D97-AF65-F5344CB8AC3E}">
        <p14:creationId xmlns:p14="http://schemas.microsoft.com/office/powerpoint/2010/main" val="549379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 this slide I mostly want them to see the ways in which the rubrics are associated with the prompts for writing the commentary.  I will concentrate on “Feedback to Guide Further Learning,” because that is associated with rubrics 12 and 13, which</a:t>
            </a:r>
            <a:r>
              <a:rPr lang="en-US" baseline="0" dirty="0" smtClean="0"/>
              <a:t> typically get the highest and lowest scores (~3.2 and 2.7 respectively).  </a:t>
            </a:r>
            <a:endParaRPr lang="en-US" dirty="0"/>
          </a:p>
        </p:txBody>
      </p:sp>
      <p:sp>
        <p:nvSpPr>
          <p:cNvPr id="4" name="Slide Number Placeholder 3"/>
          <p:cNvSpPr>
            <a:spLocks noGrp="1"/>
          </p:cNvSpPr>
          <p:nvPr>
            <p:ph type="sldNum" sz="quarter" idx="10"/>
          </p:nvPr>
        </p:nvSpPr>
        <p:spPr/>
        <p:txBody>
          <a:bodyPr/>
          <a:lstStyle/>
          <a:p>
            <a:fld id="{E9CCD9C5-9503-0145-9626-FF7566284F5D}" type="slidenum">
              <a:rPr lang="en-US" smtClean="0"/>
              <a:t>11</a:t>
            </a:fld>
            <a:endParaRPr lang="en-US"/>
          </a:p>
        </p:txBody>
      </p:sp>
    </p:spTree>
    <p:extLst>
      <p:ext uri="{BB962C8B-B14F-4D97-AF65-F5344CB8AC3E}">
        <p14:creationId xmlns:p14="http://schemas.microsoft.com/office/powerpoint/2010/main" val="16911240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Work through the rubric, trying to help them see how the levels progress.  </a:t>
            </a:r>
          </a:p>
          <a:p>
            <a:r>
              <a:rPr lang="en-US" dirty="0" smtClean="0"/>
              <a:t>Note that</a:t>
            </a:r>
            <a:r>
              <a:rPr lang="en-US" baseline="0" dirty="0" smtClean="0"/>
              <a:t> the quality descriptors are ~ the statements of evidence of attainment at the various levels. </a:t>
            </a:r>
            <a:endParaRPr lang="en-US" dirty="0"/>
          </a:p>
        </p:txBody>
      </p:sp>
      <p:sp>
        <p:nvSpPr>
          <p:cNvPr id="4" name="Slide Number Placeholder 3"/>
          <p:cNvSpPr>
            <a:spLocks noGrp="1"/>
          </p:cNvSpPr>
          <p:nvPr>
            <p:ph type="sldNum" sz="quarter" idx="10"/>
          </p:nvPr>
        </p:nvSpPr>
        <p:spPr/>
        <p:txBody>
          <a:bodyPr/>
          <a:lstStyle/>
          <a:p>
            <a:fld id="{E9CCD9C5-9503-0145-9626-FF7566284F5D}" type="slidenum">
              <a:rPr lang="en-US" smtClean="0"/>
              <a:t>12</a:t>
            </a:fld>
            <a:endParaRPr lang="en-US"/>
          </a:p>
        </p:txBody>
      </p:sp>
    </p:spTree>
    <p:extLst>
      <p:ext uri="{BB962C8B-B14F-4D97-AF65-F5344CB8AC3E}">
        <p14:creationId xmlns:p14="http://schemas.microsoft.com/office/powerpoint/2010/main" val="12704113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Work through the levels</a:t>
            </a:r>
            <a:r>
              <a:rPr lang="en-US" baseline="0" dirty="0" smtClean="0"/>
              <a:t> to understand </a:t>
            </a:r>
            <a:r>
              <a:rPr lang="en-US" baseline="0" smtClean="0"/>
              <a:t>the progression.  </a:t>
            </a:r>
            <a:endParaRPr lang="en-US" dirty="0"/>
          </a:p>
        </p:txBody>
      </p:sp>
      <p:sp>
        <p:nvSpPr>
          <p:cNvPr id="4" name="Slide Number Placeholder 3"/>
          <p:cNvSpPr>
            <a:spLocks noGrp="1"/>
          </p:cNvSpPr>
          <p:nvPr>
            <p:ph type="sldNum" sz="quarter" idx="10"/>
          </p:nvPr>
        </p:nvSpPr>
        <p:spPr/>
        <p:txBody>
          <a:bodyPr/>
          <a:lstStyle/>
          <a:p>
            <a:fld id="{E9CCD9C5-9503-0145-9626-FF7566284F5D}" type="slidenum">
              <a:rPr lang="en-US" smtClean="0"/>
              <a:t>13</a:t>
            </a:fld>
            <a:endParaRPr lang="en-US"/>
          </a:p>
        </p:txBody>
      </p:sp>
    </p:spTree>
    <p:extLst>
      <p:ext uri="{BB962C8B-B14F-4D97-AF65-F5344CB8AC3E}">
        <p14:creationId xmlns:p14="http://schemas.microsoft.com/office/powerpoint/2010/main" val="10157135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DC7AD40-676D-334F-8B40-4185E37A15D0}" type="datetimeFigureOut">
              <a:rPr lang="en-US" smtClean="0"/>
              <a:t>3/5/18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937085-BCBC-5546-A14F-163C9B234CDA}" type="slidenum">
              <a:rPr lang="en-US" smtClean="0"/>
              <a:t>‹#›</a:t>
            </a:fld>
            <a:endParaRPr lang="en-US"/>
          </a:p>
        </p:txBody>
      </p:sp>
    </p:spTree>
    <p:extLst>
      <p:ext uri="{BB962C8B-B14F-4D97-AF65-F5344CB8AC3E}">
        <p14:creationId xmlns:p14="http://schemas.microsoft.com/office/powerpoint/2010/main" val="15875493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C7AD40-676D-334F-8B40-4185E37A15D0}" type="datetimeFigureOut">
              <a:rPr lang="en-US" smtClean="0"/>
              <a:t>3/5/18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937085-BCBC-5546-A14F-163C9B234CDA}" type="slidenum">
              <a:rPr lang="en-US" smtClean="0"/>
              <a:t>‹#›</a:t>
            </a:fld>
            <a:endParaRPr lang="en-US"/>
          </a:p>
        </p:txBody>
      </p:sp>
    </p:spTree>
    <p:extLst>
      <p:ext uri="{BB962C8B-B14F-4D97-AF65-F5344CB8AC3E}">
        <p14:creationId xmlns:p14="http://schemas.microsoft.com/office/powerpoint/2010/main" val="1047479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C7AD40-676D-334F-8B40-4185E37A15D0}" type="datetimeFigureOut">
              <a:rPr lang="en-US" smtClean="0"/>
              <a:t>3/5/18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937085-BCBC-5546-A14F-163C9B234CDA}" type="slidenum">
              <a:rPr lang="en-US" smtClean="0"/>
              <a:t>‹#›</a:t>
            </a:fld>
            <a:endParaRPr lang="en-US"/>
          </a:p>
        </p:txBody>
      </p:sp>
    </p:spTree>
    <p:extLst>
      <p:ext uri="{BB962C8B-B14F-4D97-AF65-F5344CB8AC3E}">
        <p14:creationId xmlns:p14="http://schemas.microsoft.com/office/powerpoint/2010/main" val="20695777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DC7AD40-676D-334F-8B40-4185E37A15D0}" type="datetimeFigureOut">
              <a:rPr lang="en-US" smtClean="0"/>
              <a:t>3/5/18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937085-BCBC-5546-A14F-163C9B234CDA}" type="slidenum">
              <a:rPr lang="en-US" smtClean="0"/>
              <a:t>‹#›</a:t>
            </a:fld>
            <a:endParaRPr lang="en-US"/>
          </a:p>
        </p:txBody>
      </p:sp>
    </p:spTree>
    <p:extLst>
      <p:ext uri="{BB962C8B-B14F-4D97-AF65-F5344CB8AC3E}">
        <p14:creationId xmlns:p14="http://schemas.microsoft.com/office/powerpoint/2010/main" val="1605464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C7AD40-676D-334F-8B40-4185E37A15D0}" type="datetimeFigureOut">
              <a:rPr lang="en-US" smtClean="0"/>
              <a:t>3/5/18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937085-BCBC-5546-A14F-163C9B234CDA}" type="slidenum">
              <a:rPr lang="en-US" smtClean="0"/>
              <a:t>‹#›</a:t>
            </a:fld>
            <a:endParaRPr lang="en-US"/>
          </a:p>
        </p:txBody>
      </p:sp>
    </p:spTree>
    <p:extLst>
      <p:ext uri="{BB962C8B-B14F-4D97-AF65-F5344CB8AC3E}">
        <p14:creationId xmlns:p14="http://schemas.microsoft.com/office/powerpoint/2010/main" val="20636300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DC7AD40-676D-334F-8B40-4185E37A15D0}" type="datetimeFigureOut">
              <a:rPr lang="en-US" smtClean="0"/>
              <a:t>3/5/18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937085-BCBC-5546-A14F-163C9B234CDA}" type="slidenum">
              <a:rPr lang="en-US" smtClean="0"/>
              <a:t>‹#›</a:t>
            </a:fld>
            <a:endParaRPr lang="en-US"/>
          </a:p>
        </p:txBody>
      </p:sp>
    </p:spTree>
    <p:extLst>
      <p:ext uri="{BB962C8B-B14F-4D97-AF65-F5344CB8AC3E}">
        <p14:creationId xmlns:p14="http://schemas.microsoft.com/office/powerpoint/2010/main" val="1568914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DC7AD40-676D-334F-8B40-4185E37A15D0}" type="datetimeFigureOut">
              <a:rPr lang="en-US" smtClean="0"/>
              <a:t>3/5/18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937085-BCBC-5546-A14F-163C9B234CDA}" type="slidenum">
              <a:rPr lang="en-US" smtClean="0"/>
              <a:t>‹#›</a:t>
            </a:fld>
            <a:endParaRPr lang="en-US"/>
          </a:p>
        </p:txBody>
      </p:sp>
    </p:spTree>
    <p:extLst>
      <p:ext uri="{BB962C8B-B14F-4D97-AF65-F5344CB8AC3E}">
        <p14:creationId xmlns:p14="http://schemas.microsoft.com/office/powerpoint/2010/main" val="1938724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DC7AD40-676D-334F-8B40-4185E37A15D0}" type="datetimeFigureOut">
              <a:rPr lang="en-US" smtClean="0"/>
              <a:t>3/5/18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937085-BCBC-5546-A14F-163C9B234CDA}" type="slidenum">
              <a:rPr lang="en-US" smtClean="0"/>
              <a:t>‹#›</a:t>
            </a:fld>
            <a:endParaRPr lang="en-US"/>
          </a:p>
        </p:txBody>
      </p:sp>
    </p:spTree>
    <p:extLst>
      <p:ext uri="{BB962C8B-B14F-4D97-AF65-F5344CB8AC3E}">
        <p14:creationId xmlns:p14="http://schemas.microsoft.com/office/powerpoint/2010/main" val="3776653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C7AD40-676D-334F-8B40-4185E37A15D0}" type="datetimeFigureOut">
              <a:rPr lang="en-US" smtClean="0"/>
              <a:t>3/5/18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937085-BCBC-5546-A14F-163C9B234CDA}" type="slidenum">
              <a:rPr lang="en-US" smtClean="0"/>
              <a:t>‹#›</a:t>
            </a:fld>
            <a:endParaRPr lang="en-US"/>
          </a:p>
        </p:txBody>
      </p:sp>
    </p:spTree>
    <p:extLst>
      <p:ext uri="{BB962C8B-B14F-4D97-AF65-F5344CB8AC3E}">
        <p14:creationId xmlns:p14="http://schemas.microsoft.com/office/powerpoint/2010/main" val="1608016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C7AD40-676D-334F-8B40-4185E37A15D0}" type="datetimeFigureOut">
              <a:rPr lang="en-US" smtClean="0"/>
              <a:t>3/5/18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937085-BCBC-5546-A14F-163C9B234CDA}" type="slidenum">
              <a:rPr lang="en-US" smtClean="0"/>
              <a:t>‹#›</a:t>
            </a:fld>
            <a:endParaRPr lang="en-US"/>
          </a:p>
        </p:txBody>
      </p:sp>
    </p:spTree>
    <p:extLst>
      <p:ext uri="{BB962C8B-B14F-4D97-AF65-F5344CB8AC3E}">
        <p14:creationId xmlns:p14="http://schemas.microsoft.com/office/powerpoint/2010/main" val="19913368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C7AD40-676D-334F-8B40-4185E37A15D0}" type="datetimeFigureOut">
              <a:rPr lang="en-US" smtClean="0"/>
              <a:t>3/5/18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937085-BCBC-5546-A14F-163C9B234CDA}" type="slidenum">
              <a:rPr lang="en-US" smtClean="0"/>
              <a:t>‹#›</a:t>
            </a:fld>
            <a:endParaRPr lang="en-US"/>
          </a:p>
        </p:txBody>
      </p:sp>
    </p:spTree>
    <p:extLst>
      <p:ext uri="{BB962C8B-B14F-4D97-AF65-F5344CB8AC3E}">
        <p14:creationId xmlns:p14="http://schemas.microsoft.com/office/powerpoint/2010/main" val="201274527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C7AD40-676D-334F-8B40-4185E37A15D0}" type="datetimeFigureOut">
              <a:rPr lang="en-US" smtClean="0"/>
              <a:t>3/5/18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937085-BCBC-5546-A14F-163C9B234CDA}" type="slidenum">
              <a:rPr lang="en-US" smtClean="0"/>
              <a:t>‹#›</a:t>
            </a:fld>
            <a:endParaRPr lang="en-US"/>
          </a:p>
        </p:txBody>
      </p:sp>
    </p:spTree>
    <p:extLst>
      <p:ext uri="{BB962C8B-B14F-4D97-AF65-F5344CB8AC3E}">
        <p14:creationId xmlns:p14="http://schemas.microsoft.com/office/powerpoint/2010/main" val="13073417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png"/><Relationship Id="rId5"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4"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microsoft.com/office/2007/relationships/hdphoto" Target="../media/hdphoto1.wdp"/></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microsoft.com/office/2007/relationships/hdphoto" Target="../media/hdphoto1.wdp"/></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30555" y="475013"/>
            <a:ext cx="9144000" cy="1445346"/>
          </a:xfrm>
        </p:spPr>
        <p:txBody>
          <a:bodyPr>
            <a:normAutofit fontScale="90000"/>
          </a:bodyPr>
          <a:lstStyle/>
          <a:p>
            <a:r>
              <a:rPr lang="en-US" dirty="0" smtClean="0"/>
              <a:t>Assessment in the </a:t>
            </a:r>
            <a:r>
              <a:rPr lang="en-US" dirty="0" err="1" smtClean="0"/>
              <a:t>edTPA</a:t>
            </a:r>
            <a:r>
              <a:rPr lang="en-US" dirty="0" smtClean="0"/>
              <a:t> </a:t>
            </a:r>
            <a:br>
              <a:rPr lang="en-US" dirty="0" smtClean="0"/>
            </a:br>
            <a:r>
              <a:rPr lang="en-US" dirty="0" smtClean="0"/>
              <a:t>and the </a:t>
            </a:r>
            <a:r>
              <a:rPr lang="en-US" dirty="0" err="1" smtClean="0"/>
              <a:t>edTPA</a:t>
            </a:r>
            <a:r>
              <a:rPr lang="en-US" dirty="0" smtClean="0"/>
              <a:t> as an Assessment</a:t>
            </a:r>
            <a:endParaRPr lang="en-US" dirty="0"/>
          </a:p>
        </p:txBody>
      </p:sp>
      <p:pic>
        <p:nvPicPr>
          <p:cNvPr id="1026" name="Picture 2" descr="mage result for edTPA me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5189" y="2926062"/>
            <a:ext cx="3291398" cy="213282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28" name="Picture 4" descr="elated imag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59430" y="3459538"/>
            <a:ext cx="4286250" cy="3209925"/>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0" name="Picture 6" descr="elated imag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37122" y="2926063"/>
            <a:ext cx="2845315" cy="213398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06978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657114" cy="1325563"/>
          </a:xfrm>
        </p:spPr>
        <p:txBody>
          <a:bodyPr/>
          <a:lstStyle/>
          <a:p>
            <a:r>
              <a:rPr lang="en-US" smtClean="0"/>
              <a:t>Task 3 - Assessment - </a:t>
            </a:r>
            <a:r>
              <a:rPr lang="en-US" dirty="0" smtClean="0"/>
              <a:t>“What do I need to do?”</a:t>
            </a:r>
            <a:endParaRPr lang="en-US" dirty="0"/>
          </a:p>
        </p:txBody>
      </p:sp>
      <p:sp>
        <p:nvSpPr>
          <p:cNvPr id="3" name="Content Placeholder 2"/>
          <p:cNvSpPr>
            <a:spLocks noGrp="1"/>
          </p:cNvSpPr>
          <p:nvPr>
            <p:ph idx="1"/>
          </p:nvPr>
        </p:nvSpPr>
        <p:spPr>
          <a:xfrm>
            <a:off x="629393" y="1433738"/>
            <a:ext cx="11103428" cy="5073940"/>
          </a:xfrm>
        </p:spPr>
        <p:txBody>
          <a:bodyPr>
            <a:normAutofit/>
          </a:bodyPr>
          <a:lstStyle/>
          <a:p>
            <a:r>
              <a:rPr lang="en-US" sz="2400" dirty="0"/>
              <a:t>Select one assessment from your learning segment </a:t>
            </a:r>
            <a:endParaRPr lang="en-US" sz="2400" dirty="0" smtClean="0"/>
          </a:p>
          <a:p>
            <a:r>
              <a:rPr lang="en-US" sz="2400" dirty="0" smtClean="0"/>
              <a:t>Submit </a:t>
            </a:r>
            <a:r>
              <a:rPr lang="en-US" sz="2400" dirty="0"/>
              <a:t>the evaluation criteria </a:t>
            </a:r>
            <a:endParaRPr lang="en-US" sz="2400" dirty="0" smtClean="0"/>
          </a:p>
          <a:p>
            <a:r>
              <a:rPr lang="en-US" sz="2400" dirty="0" smtClean="0"/>
              <a:t>Ask </a:t>
            </a:r>
            <a:r>
              <a:rPr lang="en-US" sz="2400" dirty="0"/>
              <a:t>students to reflect on their performances on the chosen assessment by </a:t>
            </a:r>
            <a:endParaRPr lang="en-US" sz="2400" dirty="0" smtClean="0">
              <a:effectLst/>
            </a:endParaRPr>
          </a:p>
          <a:p>
            <a:pPr lvl="1"/>
            <a:r>
              <a:rPr lang="en-US" sz="2000" dirty="0"/>
              <a:t> communicating the learning target in a developmentally appropriate way </a:t>
            </a:r>
            <a:endParaRPr lang="en-US" sz="2000" dirty="0" smtClean="0">
              <a:effectLst/>
            </a:endParaRPr>
          </a:p>
          <a:p>
            <a:pPr lvl="1"/>
            <a:r>
              <a:rPr lang="en-US" sz="2000" dirty="0"/>
              <a:t> describing what they did well and/or what they needed to improve </a:t>
            </a:r>
            <a:endParaRPr lang="en-US" sz="2000" dirty="0" smtClean="0">
              <a:effectLst/>
            </a:endParaRPr>
          </a:p>
          <a:p>
            <a:pPr lvl="1"/>
            <a:r>
              <a:rPr lang="en-US" sz="2000" dirty="0"/>
              <a:t> identifying tools and/or strategies needed to close any gap between present performance and the </a:t>
            </a:r>
            <a:r>
              <a:rPr lang="en-US" sz="2000" dirty="0" smtClean="0"/>
              <a:t> learning </a:t>
            </a:r>
            <a:r>
              <a:rPr lang="en-US" sz="2000" dirty="0"/>
              <a:t>target(s) </a:t>
            </a:r>
            <a:endParaRPr lang="en-US" sz="2000" dirty="0" smtClean="0">
              <a:effectLst/>
            </a:endParaRPr>
          </a:p>
          <a:p>
            <a:r>
              <a:rPr lang="en-US" sz="2400" dirty="0"/>
              <a:t>Collect and analyze student work and related self-reflections from the </a:t>
            </a:r>
            <a:r>
              <a:rPr lang="en-US" sz="2400" dirty="0" smtClean="0"/>
              <a:t>assessment to </a:t>
            </a:r>
            <a:r>
              <a:rPr lang="en-US" sz="2400" dirty="0"/>
              <a:t>identify quantitative and qualitative patterns of learning within and </a:t>
            </a:r>
            <a:r>
              <a:rPr lang="en-US" sz="2400" dirty="0" smtClean="0"/>
              <a:t>across </a:t>
            </a:r>
            <a:r>
              <a:rPr lang="en-US" sz="2400" dirty="0"/>
              <a:t>learners in the class.  </a:t>
            </a:r>
            <a:endParaRPr lang="en-US" sz="2400" dirty="0" smtClean="0"/>
          </a:p>
          <a:p>
            <a:r>
              <a:rPr lang="en-US" sz="2400" dirty="0" smtClean="0"/>
              <a:t>Select 3 student work samples and related self-reflections that represent the patterns of learning you identified in your assessment analysis (3 “focus students”) </a:t>
            </a:r>
          </a:p>
          <a:p>
            <a:pPr marL="0" indent="0">
              <a:buNone/>
            </a:pPr>
            <a:r>
              <a:rPr lang="en-US" sz="2400" dirty="0"/>
              <a:t>c</a:t>
            </a:r>
            <a:r>
              <a:rPr lang="en-US" sz="2400" dirty="0" smtClean="0">
                <a:effectLst/>
              </a:rPr>
              <a:t>ontinued </a:t>
            </a:r>
            <a:r>
              <a:rPr lang="is-IS" sz="2400" dirty="0" smtClean="0">
                <a:effectLst/>
              </a:rPr>
              <a:t>… </a:t>
            </a:r>
            <a:endParaRPr lang="en-US" sz="2400" dirty="0" smtClean="0">
              <a:effectLst/>
            </a:endParaRPr>
          </a:p>
        </p:txBody>
      </p:sp>
    </p:spTree>
    <p:extLst>
      <p:ext uri="{BB962C8B-B14F-4D97-AF65-F5344CB8AC3E}">
        <p14:creationId xmlns:p14="http://schemas.microsoft.com/office/powerpoint/2010/main" val="9459601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33738"/>
            <a:ext cx="10515600" cy="4727575"/>
          </a:xfrm>
        </p:spPr>
        <p:txBody>
          <a:bodyPr>
            <a:normAutofit/>
          </a:bodyPr>
          <a:lstStyle/>
          <a:p>
            <a:pPr marL="0" indent="0">
              <a:buNone/>
            </a:pPr>
            <a:r>
              <a:rPr lang="is-IS" sz="2400" dirty="0" smtClean="0"/>
              <a:t>… </a:t>
            </a:r>
            <a:r>
              <a:rPr lang="en-US" sz="2400" dirty="0" smtClean="0"/>
              <a:t>continued</a:t>
            </a:r>
          </a:p>
          <a:p>
            <a:r>
              <a:rPr lang="en-US" sz="2400" dirty="0" smtClean="0"/>
              <a:t>Document the feedback you gave to each of the 3 focus students  </a:t>
            </a:r>
          </a:p>
          <a:p>
            <a:r>
              <a:rPr lang="en-US" sz="2400" dirty="0" smtClean="0"/>
              <a:t>Respond to the prompts listed in the Assessment Commentary section</a:t>
            </a:r>
          </a:p>
          <a:p>
            <a:pPr lvl="1"/>
            <a:r>
              <a:rPr lang="en-US" sz="2000" dirty="0"/>
              <a:t>Analyzing Student Learning </a:t>
            </a:r>
          </a:p>
          <a:p>
            <a:pPr lvl="1"/>
            <a:r>
              <a:rPr lang="en-US" sz="2000" dirty="0"/>
              <a:t>Feedback to Guide Further Learning </a:t>
            </a:r>
          </a:p>
          <a:p>
            <a:pPr lvl="1"/>
            <a:r>
              <a:rPr lang="en-US" sz="2000" dirty="0"/>
              <a:t>Evidence of Language Understanding and </a:t>
            </a:r>
            <a:r>
              <a:rPr lang="en-US" sz="2000" dirty="0" smtClean="0"/>
              <a:t>Use</a:t>
            </a:r>
          </a:p>
          <a:p>
            <a:pPr lvl="1"/>
            <a:r>
              <a:rPr lang="en-US" sz="2000" dirty="0" smtClean="0"/>
              <a:t>Using Assessment to Inform Instruction    </a:t>
            </a:r>
          </a:p>
          <a:p>
            <a:r>
              <a:rPr lang="en-US" sz="2400" dirty="0" smtClean="0"/>
              <a:t> Include and submit the chosen assessment </a:t>
            </a:r>
          </a:p>
          <a:p>
            <a:r>
              <a:rPr lang="en-US" sz="2400" dirty="0" smtClean="0"/>
              <a:t> Provide evidence of students’ understanding and use of the targeted academic language function and other language demands. </a:t>
            </a:r>
            <a:endParaRPr lang="en-US" sz="2400" dirty="0" smtClean="0">
              <a:effectLst/>
            </a:endParaRPr>
          </a:p>
          <a:p>
            <a:endParaRPr lang="en-US" sz="2100" dirty="0" smtClean="0">
              <a:effectLst/>
            </a:endParaRPr>
          </a:p>
        </p:txBody>
      </p:sp>
      <p:sp>
        <p:nvSpPr>
          <p:cNvPr id="7" name="TextBox 6"/>
          <p:cNvSpPr txBox="1"/>
          <p:nvPr/>
        </p:nvSpPr>
        <p:spPr>
          <a:xfrm>
            <a:off x="5501715" y="3004458"/>
            <a:ext cx="1093569" cy="369332"/>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dirty="0" smtClean="0"/>
              <a:t>R 12 &amp; 13</a:t>
            </a:r>
            <a:endParaRPr lang="en-US" dirty="0"/>
          </a:p>
        </p:txBody>
      </p:sp>
      <p:sp>
        <p:nvSpPr>
          <p:cNvPr id="8" name="TextBox 7"/>
          <p:cNvSpPr txBox="1"/>
          <p:nvPr/>
        </p:nvSpPr>
        <p:spPr>
          <a:xfrm>
            <a:off x="4571999" y="2743201"/>
            <a:ext cx="543739" cy="369332"/>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dirty="0" smtClean="0"/>
              <a:t>R11</a:t>
            </a:r>
            <a:endParaRPr lang="en-US" dirty="0"/>
          </a:p>
        </p:txBody>
      </p:sp>
      <p:sp>
        <p:nvSpPr>
          <p:cNvPr id="9" name="TextBox 8"/>
          <p:cNvSpPr txBox="1"/>
          <p:nvPr/>
        </p:nvSpPr>
        <p:spPr>
          <a:xfrm>
            <a:off x="6477789" y="3463818"/>
            <a:ext cx="543739" cy="369332"/>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dirty="0" smtClean="0"/>
              <a:t>R14</a:t>
            </a:r>
            <a:endParaRPr lang="en-US" dirty="0"/>
          </a:p>
        </p:txBody>
      </p:sp>
      <p:sp>
        <p:nvSpPr>
          <p:cNvPr id="10" name="TextBox 9"/>
          <p:cNvSpPr txBox="1"/>
          <p:nvPr/>
        </p:nvSpPr>
        <p:spPr>
          <a:xfrm>
            <a:off x="5735782" y="3797525"/>
            <a:ext cx="543739" cy="369332"/>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dirty="0" smtClean="0"/>
              <a:t>R15</a:t>
            </a:r>
            <a:endParaRPr lang="en-US" dirty="0"/>
          </a:p>
        </p:txBody>
      </p:sp>
      <p:cxnSp>
        <p:nvCxnSpPr>
          <p:cNvPr id="12" name="Straight Connector 11"/>
          <p:cNvCxnSpPr/>
          <p:nvPr/>
        </p:nvCxnSpPr>
        <p:spPr>
          <a:xfrm>
            <a:off x="1543792" y="3417514"/>
            <a:ext cx="3847605" cy="0"/>
          </a:xfrm>
          <a:prstGeom prst="line">
            <a:avLst/>
          </a:prstGeom>
          <a:ln w="25400">
            <a:solidFill>
              <a:srgbClr val="00B05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3" name="Frame 12"/>
          <p:cNvSpPr/>
          <p:nvPr/>
        </p:nvSpPr>
        <p:spPr>
          <a:xfrm>
            <a:off x="5501715" y="3004458"/>
            <a:ext cx="1093569" cy="369332"/>
          </a:xfrm>
          <a:prstGeom prst="fram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Title 1"/>
          <p:cNvSpPr>
            <a:spLocks noGrp="1"/>
          </p:cNvSpPr>
          <p:nvPr>
            <p:ph type="title"/>
          </p:nvPr>
        </p:nvSpPr>
        <p:spPr>
          <a:xfrm>
            <a:off x="838200" y="0"/>
            <a:ext cx="10657114" cy="1325563"/>
          </a:xfrm>
        </p:spPr>
        <p:txBody>
          <a:bodyPr/>
          <a:lstStyle/>
          <a:p>
            <a:r>
              <a:rPr lang="en-US" smtClean="0"/>
              <a:t>Task 3 - Assessment - </a:t>
            </a:r>
            <a:r>
              <a:rPr lang="en-US" dirty="0" smtClean="0"/>
              <a:t>“What do I need to do?”</a:t>
            </a:r>
            <a:endParaRPr lang="en-US" dirty="0"/>
          </a:p>
        </p:txBody>
      </p:sp>
      <p:grpSp>
        <p:nvGrpSpPr>
          <p:cNvPr id="11" name="Group 10"/>
          <p:cNvGrpSpPr/>
          <p:nvPr/>
        </p:nvGrpSpPr>
        <p:grpSpPr>
          <a:xfrm>
            <a:off x="5307496" y="4088429"/>
            <a:ext cx="6635455" cy="2642260"/>
            <a:chOff x="5307496" y="4088429"/>
            <a:chExt cx="6635455" cy="264226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661253">
              <a:off x="8718058" y="4088429"/>
              <a:ext cx="3224893" cy="2642260"/>
            </a:xfrm>
            <a:prstGeom prst="rect">
              <a:avLst/>
            </a:prstGeom>
            <a:solidFill>
              <a:schemeClr val="bg1"/>
            </a:solidFill>
            <a:effectLst>
              <a:outerShdw blurRad="50800" dist="38100" dir="2700000" algn="tl" rotWithShape="0">
                <a:prstClr val="black">
                  <a:alpha val="40000"/>
                </a:prstClr>
              </a:outerShdw>
            </a:effectLst>
          </p:spPr>
        </p:pic>
        <p:cxnSp>
          <p:nvCxnSpPr>
            <p:cNvPr id="4" name="Curved Connector 3"/>
            <p:cNvCxnSpPr/>
            <p:nvPr/>
          </p:nvCxnSpPr>
          <p:spPr>
            <a:xfrm>
              <a:off x="5307496" y="5357191"/>
              <a:ext cx="3250095" cy="705679"/>
            </a:xfrm>
            <a:prstGeom prst="curvedConnector3">
              <a:avLst>
                <a:gd name="adj1" fmla="val 59174"/>
              </a:avLst>
            </a:prstGeom>
            <a:ln w="50800">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45122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6265" y="320634"/>
            <a:ext cx="11417152" cy="6103509"/>
          </a:xfrm>
          <a:prstGeom prst="rect">
            <a:avLst/>
          </a:prstGeom>
          <a:solidFill>
            <a:schemeClr val="tx1">
              <a:lumMod val="95000"/>
              <a:lumOff val="5000"/>
            </a:schemeClr>
          </a:solidFill>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435378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919" y="403761"/>
            <a:ext cx="11734110" cy="5486400"/>
          </a:xfrm>
          <a:prstGeom prst="rect">
            <a:avLst/>
          </a:prstGeom>
          <a:solidFill>
            <a:schemeClr val="tx1">
              <a:lumMod val="95000"/>
              <a:lumOff val="5000"/>
            </a:schemeClr>
          </a:solidFill>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8133647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elated imag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4750" y="2234406"/>
            <a:ext cx="4762500" cy="3533775"/>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07515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tretch>
            <a:fillRect/>
          </a:stretch>
        </p:blipFill>
        <p:spPr>
          <a:xfrm>
            <a:off x="6302555" y="1363807"/>
            <a:ext cx="5081428" cy="4351338"/>
          </a:xfrm>
        </p:spPr>
      </p:pic>
      <p:sp>
        <p:nvSpPr>
          <p:cNvPr id="6" name="Title 1"/>
          <p:cNvSpPr txBox="1">
            <a:spLocks/>
          </p:cNvSpPr>
          <p:nvPr/>
        </p:nvSpPr>
        <p:spPr>
          <a:xfrm>
            <a:off x="1730555" y="0"/>
            <a:ext cx="9144000" cy="144534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mtClean="0"/>
              <a:t>The edTPA as an assessment</a:t>
            </a:r>
            <a:endParaRPr lang="en-US" dirty="0"/>
          </a:p>
        </p:txBody>
      </p:sp>
      <p:grpSp>
        <p:nvGrpSpPr>
          <p:cNvPr id="2" name="Group 1"/>
          <p:cNvGrpSpPr/>
          <p:nvPr/>
        </p:nvGrpSpPr>
        <p:grpSpPr>
          <a:xfrm>
            <a:off x="1616363" y="2156679"/>
            <a:ext cx="3698250" cy="3596590"/>
            <a:chOff x="1616363" y="2156679"/>
            <a:chExt cx="3698250" cy="3596590"/>
          </a:xfrm>
        </p:grpSpPr>
        <p:sp>
          <p:nvSpPr>
            <p:cNvPr id="5" name="TextBox 4"/>
            <p:cNvSpPr txBox="1"/>
            <p:nvPr/>
          </p:nvSpPr>
          <p:spPr>
            <a:xfrm>
              <a:off x="1616363" y="2156679"/>
              <a:ext cx="3396507" cy="461665"/>
            </a:xfrm>
            <a:prstGeom prst="rect">
              <a:avLst/>
            </a:prstGeom>
            <a:noFill/>
          </p:spPr>
          <p:txBody>
            <a:bodyPr wrap="none" rtlCol="0">
              <a:spAutoFit/>
            </a:bodyPr>
            <a:lstStyle/>
            <a:p>
              <a:r>
                <a:rPr lang="en-US" sz="2400" dirty="0" smtClean="0"/>
                <a:t>Formative or Summative?</a:t>
              </a:r>
              <a:endParaRPr lang="en-US" sz="2400" dirty="0"/>
            </a:p>
          </p:txBody>
        </p:sp>
        <p:sp>
          <p:nvSpPr>
            <p:cNvPr id="7" name="TextBox 6"/>
            <p:cNvSpPr txBox="1"/>
            <p:nvPr/>
          </p:nvSpPr>
          <p:spPr>
            <a:xfrm>
              <a:off x="1730555" y="3170144"/>
              <a:ext cx="2662460" cy="461665"/>
            </a:xfrm>
            <a:prstGeom prst="rect">
              <a:avLst/>
            </a:prstGeom>
            <a:noFill/>
          </p:spPr>
          <p:txBody>
            <a:bodyPr wrap="none" rtlCol="0">
              <a:spAutoFit/>
            </a:bodyPr>
            <a:lstStyle/>
            <a:p>
              <a:r>
                <a:rPr lang="en-US" sz="2400" dirty="0" smtClean="0"/>
                <a:t>Formal or Informal?</a:t>
              </a:r>
              <a:endParaRPr lang="en-US" sz="2400" dirty="0"/>
            </a:p>
          </p:txBody>
        </p:sp>
        <p:sp>
          <p:nvSpPr>
            <p:cNvPr id="8" name="TextBox 7"/>
            <p:cNvSpPr txBox="1"/>
            <p:nvPr/>
          </p:nvSpPr>
          <p:spPr>
            <a:xfrm>
              <a:off x="1730555" y="4183609"/>
              <a:ext cx="3584058" cy="1569660"/>
            </a:xfrm>
            <a:prstGeom prst="rect">
              <a:avLst/>
            </a:prstGeom>
            <a:noFill/>
          </p:spPr>
          <p:txBody>
            <a:bodyPr wrap="none" rtlCol="0">
              <a:spAutoFit/>
            </a:bodyPr>
            <a:lstStyle/>
            <a:p>
              <a:r>
                <a:rPr lang="en-US" sz="2400" dirty="0" smtClean="0"/>
                <a:t>Selected Response?</a:t>
              </a:r>
            </a:p>
            <a:p>
              <a:r>
                <a:rPr lang="en-US" sz="2400" dirty="0" smtClean="0"/>
                <a:t>Essay?</a:t>
              </a:r>
            </a:p>
            <a:p>
              <a:r>
                <a:rPr lang="en-US" sz="2400" dirty="0" smtClean="0"/>
                <a:t>Performance Assessment?</a:t>
              </a:r>
            </a:p>
            <a:p>
              <a:r>
                <a:rPr lang="en-US" sz="2400" dirty="0" smtClean="0"/>
                <a:t>Personal Communication?  </a:t>
              </a:r>
              <a:endParaRPr lang="en-US" sz="2400" dirty="0"/>
            </a:p>
          </p:txBody>
        </p:sp>
      </p:grpSp>
    </p:spTree>
    <p:extLst>
      <p:ext uri="{BB962C8B-B14F-4D97-AF65-F5344CB8AC3E}">
        <p14:creationId xmlns:p14="http://schemas.microsoft.com/office/powerpoint/2010/main" val="915079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6302555" y="1363807"/>
            <a:ext cx="5081428" cy="4351338"/>
          </a:xfrm>
        </p:spPr>
      </p:pic>
      <p:sp>
        <p:nvSpPr>
          <p:cNvPr id="6" name="Title 1"/>
          <p:cNvSpPr txBox="1">
            <a:spLocks/>
          </p:cNvSpPr>
          <p:nvPr/>
        </p:nvSpPr>
        <p:spPr>
          <a:xfrm>
            <a:off x="1730555" y="0"/>
            <a:ext cx="9144000" cy="144534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mtClean="0"/>
              <a:t>The edTPA as an assessment</a:t>
            </a:r>
            <a:endParaRPr lang="en-US" dirty="0"/>
          </a:p>
        </p:txBody>
      </p:sp>
      <p:sp>
        <p:nvSpPr>
          <p:cNvPr id="5" name="TextBox 4"/>
          <p:cNvSpPr txBox="1"/>
          <p:nvPr/>
        </p:nvSpPr>
        <p:spPr>
          <a:xfrm>
            <a:off x="1616363" y="2156679"/>
            <a:ext cx="3396507" cy="461665"/>
          </a:xfrm>
          <a:prstGeom prst="rect">
            <a:avLst/>
          </a:prstGeom>
          <a:noFill/>
        </p:spPr>
        <p:txBody>
          <a:bodyPr wrap="none" rtlCol="0">
            <a:spAutoFit/>
          </a:bodyPr>
          <a:lstStyle/>
          <a:p>
            <a:r>
              <a:rPr lang="en-US" sz="2400" dirty="0" smtClean="0">
                <a:solidFill>
                  <a:schemeClr val="bg1"/>
                </a:solidFill>
              </a:rPr>
              <a:t>Formative or </a:t>
            </a:r>
            <a:r>
              <a:rPr lang="en-US" sz="2400" dirty="0" smtClean="0">
                <a:solidFill>
                  <a:schemeClr val="accent1"/>
                </a:solidFill>
              </a:rPr>
              <a:t>Summative</a:t>
            </a:r>
            <a:r>
              <a:rPr lang="en-US" sz="2400" dirty="0" smtClean="0">
                <a:solidFill>
                  <a:schemeClr val="bg1"/>
                </a:solidFill>
              </a:rPr>
              <a:t>?</a:t>
            </a:r>
            <a:endParaRPr lang="en-US" sz="2400" dirty="0">
              <a:solidFill>
                <a:schemeClr val="bg1"/>
              </a:solidFill>
            </a:endParaRPr>
          </a:p>
        </p:txBody>
      </p:sp>
      <p:sp>
        <p:nvSpPr>
          <p:cNvPr id="7" name="TextBox 6"/>
          <p:cNvSpPr txBox="1"/>
          <p:nvPr/>
        </p:nvSpPr>
        <p:spPr>
          <a:xfrm>
            <a:off x="1730555" y="3170144"/>
            <a:ext cx="2662460" cy="461665"/>
          </a:xfrm>
          <a:prstGeom prst="rect">
            <a:avLst/>
          </a:prstGeom>
          <a:noFill/>
        </p:spPr>
        <p:txBody>
          <a:bodyPr wrap="none" rtlCol="0">
            <a:spAutoFit/>
          </a:bodyPr>
          <a:lstStyle/>
          <a:p>
            <a:r>
              <a:rPr lang="en-US" sz="2400" dirty="0" smtClean="0"/>
              <a:t>Formal or Informal?</a:t>
            </a:r>
            <a:endParaRPr lang="en-US" sz="2400" dirty="0"/>
          </a:p>
        </p:txBody>
      </p:sp>
      <p:sp>
        <p:nvSpPr>
          <p:cNvPr id="8" name="TextBox 7"/>
          <p:cNvSpPr txBox="1"/>
          <p:nvPr/>
        </p:nvSpPr>
        <p:spPr>
          <a:xfrm>
            <a:off x="1730555" y="4183609"/>
            <a:ext cx="3584058" cy="1569660"/>
          </a:xfrm>
          <a:prstGeom prst="rect">
            <a:avLst/>
          </a:prstGeom>
          <a:noFill/>
        </p:spPr>
        <p:txBody>
          <a:bodyPr wrap="none" rtlCol="0">
            <a:spAutoFit/>
          </a:bodyPr>
          <a:lstStyle/>
          <a:p>
            <a:r>
              <a:rPr lang="en-US" sz="2400" dirty="0" smtClean="0"/>
              <a:t>Selected Response?</a:t>
            </a:r>
          </a:p>
          <a:p>
            <a:r>
              <a:rPr lang="en-US" sz="2400" dirty="0" smtClean="0"/>
              <a:t>Essay?</a:t>
            </a:r>
          </a:p>
          <a:p>
            <a:r>
              <a:rPr lang="en-US" sz="2400" dirty="0" smtClean="0"/>
              <a:t>Performance Assessment?</a:t>
            </a:r>
          </a:p>
          <a:p>
            <a:r>
              <a:rPr lang="en-US" sz="2400" dirty="0" smtClean="0"/>
              <a:t>Personal Communication?  </a:t>
            </a:r>
            <a:endParaRPr lang="en-US" sz="2400" dirty="0"/>
          </a:p>
        </p:txBody>
      </p:sp>
    </p:spTree>
    <p:extLst>
      <p:ext uri="{BB962C8B-B14F-4D97-AF65-F5344CB8AC3E}">
        <p14:creationId xmlns:p14="http://schemas.microsoft.com/office/powerpoint/2010/main" val="11049588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6302555" y="1363807"/>
            <a:ext cx="5081428" cy="4351338"/>
          </a:xfrm>
        </p:spPr>
      </p:pic>
      <p:sp>
        <p:nvSpPr>
          <p:cNvPr id="6" name="Title 1"/>
          <p:cNvSpPr txBox="1">
            <a:spLocks/>
          </p:cNvSpPr>
          <p:nvPr/>
        </p:nvSpPr>
        <p:spPr>
          <a:xfrm>
            <a:off x="1730555" y="0"/>
            <a:ext cx="9144000" cy="144534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mtClean="0"/>
              <a:t>The edTPA as an assessment</a:t>
            </a:r>
            <a:endParaRPr lang="en-US" dirty="0"/>
          </a:p>
        </p:txBody>
      </p:sp>
      <p:sp>
        <p:nvSpPr>
          <p:cNvPr id="5" name="TextBox 4"/>
          <p:cNvSpPr txBox="1"/>
          <p:nvPr/>
        </p:nvSpPr>
        <p:spPr>
          <a:xfrm>
            <a:off x="1616363" y="2156679"/>
            <a:ext cx="3396507" cy="461665"/>
          </a:xfrm>
          <a:prstGeom prst="rect">
            <a:avLst/>
          </a:prstGeom>
          <a:noFill/>
        </p:spPr>
        <p:txBody>
          <a:bodyPr wrap="none" rtlCol="0">
            <a:spAutoFit/>
          </a:bodyPr>
          <a:lstStyle/>
          <a:p>
            <a:r>
              <a:rPr lang="en-US" sz="2400" dirty="0" smtClean="0">
                <a:solidFill>
                  <a:schemeClr val="bg1"/>
                </a:solidFill>
              </a:rPr>
              <a:t>Formative or </a:t>
            </a:r>
            <a:r>
              <a:rPr lang="en-US" sz="2400" dirty="0" smtClean="0">
                <a:solidFill>
                  <a:schemeClr val="accent1"/>
                </a:solidFill>
              </a:rPr>
              <a:t>Summative</a:t>
            </a:r>
            <a:r>
              <a:rPr lang="en-US" sz="2400" dirty="0" smtClean="0">
                <a:solidFill>
                  <a:schemeClr val="bg1"/>
                </a:solidFill>
              </a:rPr>
              <a:t>?</a:t>
            </a:r>
            <a:endParaRPr lang="en-US" sz="2400" dirty="0">
              <a:solidFill>
                <a:schemeClr val="bg1"/>
              </a:solidFill>
            </a:endParaRPr>
          </a:p>
        </p:txBody>
      </p:sp>
      <p:sp>
        <p:nvSpPr>
          <p:cNvPr id="7" name="TextBox 6"/>
          <p:cNvSpPr txBox="1"/>
          <p:nvPr/>
        </p:nvSpPr>
        <p:spPr>
          <a:xfrm>
            <a:off x="1730555" y="3170144"/>
            <a:ext cx="2662460" cy="461665"/>
          </a:xfrm>
          <a:prstGeom prst="rect">
            <a:avLst/>
          </a:prstGeom>
          <a:noFill/>
        </p:spPr>
        <p:txBody>
          <a:bodyPr wrap="none" rtlCol="0">
            <a:spAutoFit/>
          </a:bodyPr>
          <a:lstStyle/>
          <a:p>
            <a:r>
              <a:rPr lang="en-US" sz="2400" dirty="0" smtClean="0">
                <a:solidFill>
                  <a:schemeClr val="accent1"/>
                </a:solidFill>
              </a:rPr>
              <a:t>Formal</a:t>
            </a:r>
            <a:r>
              <a:rPr lang="en-US" sz="2400" dirty="0" smtClean="0"/>
              <a:t> </a:t>
            </a:r>
            <a:r>
              <a:rPr lang="en-US" sz="2400" dirty="0" smtClean="0">
                <a:solidFill>
                  <a:schemeClr val="bg1"/>
                </a:solidFill>
              </a:rPr>
              <a:t>or Informal?</a:t>
            </a:r>
            <a:endParaRPr lang="en-US" sz="2400" dirty="0">
              <a:solidFill>
                <a:schemeClr val="bg1"/>
              </a:solidFill>
            </a:endParaRPr>
          </a:p>
        </p:txBody>
      </p:sp>
      <p:sp>
        <p:nvSpPr>
          <p:cNvPr id="8" name="TextBox 7"/>
          <p:cNvSpPr txBox="1"/>
          <p:nvPr/>
        </p:nvSpPr>
        <p:spPr>
          <a:xfrm>
            <a:off x="1730555" y="4183609"/>
            <a:ext cx="3584058" cy="1569660"/>
          </a:xfrm>
          <a:prstGeom prst="rect">
            <a:avLst/>
          </a:prstGeom>
          <a:noFill/>
        </p:spPr>
        <p:txBody>
          <a:bodyPr wrap="none" rtlCol="0">
            <a:spAutoFit/>
          </a:bodyPr>
          <a:lstStyle/>
          <a:p>
            <a:r>
              <a:rPr lang="en-US" sz="2400" dirty="0" smtClean="0"/>
              <a:t>Selected Response?</a:t>
            </a:r>
          </a:p>
          <a:p>
            <a:r>
              <a:rPr lang="en-US" sz="2400" dirty="0" smtClean="0"/>
              <a:t>Essay?</a:t>
            </a:r>
          </a:p>
          <a:p>
            <a:r>
              <a:rPr lang="en-US" sz="2400" dirty="0" smtClean="0"/>
              <a:t>Performance Assessment?</a:t>
            </a:r>
          </a:p>
          <a:p>
            <a:r>
              <a:rPr lang="en-US" sz="2400" dirty="0" smtClean="0"/>
              <a:t>Personal Communication?  </a:t>
            </a:r>
            <a:endParaRPr lang="en-US" sz="2400" dirty="0"/>
          </a:p>
        </p:txBody>
      </p:sp>
    </p:spTree>
    <p:extLst>
      <p:ext uri="{BB962C8B-B14F-4D97-AF65-F5344CB8AC3E}">
        <p14:creationId xmlns:p14="http://schemas.microsoft.com/office/powerpoint/2010/main" val="19211422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6302555" y="1363807"/>
            <a:ext cx="5081428" cy="4351338"/>
          </a:xfrm>
        </p:spPr>
      </p:pic>
      <p:sp>
        <p:nvSpPr>
          <p:cNvPr id="6" name="Title 1"/>
          <p:cNvSpPr txBox="1">
            <a:spLocks/>
          </p:cNvSpPr>
          <p:nvPr/>
        </p:nvSpPr>
        <p:spPr>
          <a:xfrm>
            <a:off x="1730555" y="0"/>
            <a:ext cx="9144000" cy="144534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mtClean="0"/>
              <a:t>The edTPA as an assessment</a:t>
            </a:r>
            <a:endParaRPr lang="en-US" dirty="0"/>
          </a:p>
        </p:txBody>
      </p:sp>
      <p:sp>
        <p:nvSpPr>
          <p:cNvPr id="5" name="TextBox 4"/>
          <p:cNvSpPr txBox="1"/>
          <p:nvPr/>
        </p:nvSpPr>
        <p:spPr>
          <a:xfrm>
            <a:off x="1616363" y="2156679"/>
            <a:ext cx="3396507" cy="461665"/>
          </a:xfrm>
          <a:prstGeom prst="rect">
            <a:avLst/>
          </a:prstGeom>
          <a:noFill/>
        </p:spPr>
        <p:txBody>
          <a:bodyPr wrap="none" rtlCol="0">
            <a:spAutoFit/>
          </a:bodyPr>
          <a:lstStyle/>
          <a:p>
            <a:r>
              <a:rPr lang="en-US" sz="2400" dirty="0" smtClean="0">
                <a:solidFill>
                  <a:schemeClr val="bg1"/>
                </a:solidFill>
              </a:rPr>
              <a:t>Formative or </a:t>
            </a:r>
            <a:r>
              <a:rPr lang="en-US" sz="2400" dirty="0" smtClean="0">
                <a:solidFill>
                  <a:schemeClr val="accent1"/>
                </a:solidFill>
              </a:rPr>
              <a:t>Summative</a:t>
            </a:r>
            <a:r>
              <a:rPr lang="en-US" sz="2400" dirty="0" smtClean="0">
                <a:solidFill>
                  <a:schemeClr val="bg1"/>
                </a:solidFill>
              </a:rPr>
              <a:t>?</a:t>
            </a:r>
            <a:endParaRPr lang="en-US" sz="2400" dirty="0">
              <a:solidFill>
                <a:schemeClr val="bg1"/>
              </a:solidFill>
            </a:endParaRPr>
          </a:p>
        </p:txBody>
      </p:sp>
      <p:sp>
        <p:nvSpPr>
          <p:cNvPr id="7" name="TextBox 6"/>
          <p:cNvSpPr txBox="1"/>
          <p:nvPr/>
        </p:nvSpPr>
        <p:spPr>
          <a:xfrm>
            <a:off x="1730555" y="3170144"/>
            <a:ext cx="2662460" cy="461665"/>
          </a:xfrm>
          <a:prstGeom prst="rect">
            <a:avLst/>
          </a:prstGeom>
          <a:noFill/>
        </p:spPr>
        <p:txBody>
          <a:bodyPr wrap="none" rtlCol="0">
            <a:spAutoFit/>
          </a:bodyPr>
          <a:lstStyle/>
          <a:p>
            <a:r>
              <a:rPr lang="en-US" sz="2400" dirty="0" smtClean="0">
                <a:solidFill>
                  <a:schemeClr val="accent1"/>
                </a:solidFill>
              </a:rPr>
              <a:t>Formal</a:t>
            </a:r>
            <a:r>
              <a:rPr lang="en-US" sz="2400" dirty="0" smtClean="0"/>
              <a:t> </a:t>
            </a:r>
            <a:r>
              <a:rPr lang="en-US" sz="2400" dirty="0" smtClean="0">
                <a:solidFill>
                  <a:schemeClr val="bg1"/>
                </a:solidFill>
              </a:rPr>
              <a:t>or Informal?</a:t>
            </a:r>
            <a:endParaRPr lang="en-US" sz="2400" dirty="0">
              <a:solidFill>
                <a:schemeClr val="bg1"/>
              </a:solidFill>
            </a:endParaRPr>
          </a:p>
        </p:txBody>
      </p:sp>
      <p:sp>
        <p:nvSpPr>
          <p:cNvPr id="8" name="TextBox 7"/>
          <p:cNvSpPr txBox="1"/>
          <p:nvPr/>
        </p:nvSpPr>
        <p:spPr>
          <a:xfrm>
            <a:off x="1730555" y="4183609"/>
            <a:ext cx="3584058" cy="1569660"/>
          </a:xfrm>
          <a:prstGeom prst="rect">
            <a:avLst/>
          </a:prstGeom>
          <a:noFill/>
        </p:spPr>
        <p:txBody>
          <a:bodyPr wrap="none" rtlCol="0">
            <a:spAutoFit/>
          </a:bodyPr>
          <a:lstStyle/>
          <a:p>
            <a:r>
              <a:rPr lang="en-US" sz="2400" dirty="0" smtClean="0">
                <a:solidFill>
                  <a:schemeClr val="bg1"/>
                </a:solidFill>
              </a:rPr>
              <a:t>Selected Response?</a:t>
            </a:r>
          </a:p>
          <a:p>
            <a:r>
              <a:rPr lang="en-US" sz="2400" dirty="0" smtClean="0">
                <a:solidFill>
                  <a:schemeClr val="accent1"/>
                </a:solidFill>
              </a:rPr>
              <a:t>Essay</a:t>
            </a:r>
            <a:r>
              <a:rPr lang="en-US" sz="2400" dirty="0" smtClean="0">
                <a:solidFill>
                  <a:schemeClr val="bg1"/>
                </a:solidFill>
              </a:rPr>
              <a:t>?</a:t>
            </a:r>
          </a:p>
          <a:p>
            <a:r>
              <a:rPr lang="en-US" sz="2400" dirty="0" smtClean="0">
                <a:solidFill>
                  <a:schemeClr val="accent1"/>
                </a:solidFill>
              </a:rPr>
              <a:t>Performance Assessment</a:t>
            </a:r>
            <a:r>
              <a:rPr lang="en-US" sz="2400" dirty="0" smtClean="0">
                <a:solidFill>
                  <a:schemeClr val="bg1"/>
                </a:solidFill>
              </a:rPr>
              <a:t>?</a:t>
            </a:r>
          </a:p>
          <a:p>
            <a:r>
              <a:rPr lang="en-US" sz="2400" dirty="0" smtClean="0">
                <a:solidFill>
                  <a:schemeClr val="bg1"/>
                </a:solidFill>
              </a:rPr>
              <a:t>Personal Communication?  </a:t>
            </a:r>
            <a:endParaRPr lang="en-US" sz="2400" dirty="0">
              <a:solidFill>
                <a:schemeClr val="bg1"/>
              </a:solidFill>
            </a:endParaRPr>
          </a:p>
        </p:txBody>
      </p:sp>
    </p:spTree>
    <p:extLst>
      <p:ext uri="{BB962C8B-B14F-4D97-AF65-F5344CB8AC3E}">
        <p14:creationId xmlns:p14="http://schemas.microsoft.com/office/powerpoint/2010/main" val="12208269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pPr algn="ctr"/>
            <a:r>
              <a:rPr lang="en-US" dirty="0" smtClean="0"/>
              <a:t>For each task they are going to tell you: </a:t>
            </a:r>
            <a:endParaRPr lang="en-US" dirty="0"/>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2098304"/>
            <a:ext cx="10058400" cy="3924973"/>
          </a:xfrm>
          <a:prstGeom prst="rect">
            <a:avLst/>
          </a:prstGeom>
          <a:effectLst>
            <a:outerShdw blurRad="50800" dist="38100" dir="2700000" algn="tl" rotWithShape="0">
              <a:prstClr val="black">
                <a:alpha val="40000"/>
              </a:prstClr>
            </a:outerShdw>
          </a:effectLst>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6800" y="1374332"/>
            <a:ext cx="10058400" cy="723972"/>
          </a:xfrm>
          <a:prstGeom prst="rect">
            <a:avLst/>
          </a:prstGeom>
        </p:spPr>
      </p:pic>
      <p:sp>
        <p:nvSpPr>
          <p:cNvPr id="13" name="Frame 12"/>
          <p:cNvSpPr/>
          <p:nvPr/>
        </p:nvSpPr>
        <p:spPr>
          <a:xfrm>
            <a:off x="1151906" y="3182587"/>
            <a:ext cx="8668988" cy="795647"/>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018493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US" dirty="0" smtClean="0"/>
              <a:t>Task </a:t>
            </a:r>
            <a:r>
              <a:rPr lang="en-US" smtClean="0"/>
              <a:t>1 - Planning - “</a:t>
            </a:r>
            <a:r>
              <a:rPr lang="en-US" dirty="0" smtClean="0"/>
              <a:t>What do I need to do?”</a:t>
            </a:r>
            <a:endParaRPr lang="en-US" dirty="0"/>
          </a:p>
        </p:txBody>
      </p:sp>
      <p:sp>
        <p:nvSpPr>
          <p:cNvPr id="3" name="Content Placeholder 2"/>
          <p:cNvSpPr>
            <a:spLocks noGrp="1"/>
          </p:cNvSpPr>
          <p:nvPr>
            <p:ph idx="1"/>
          </p:nvPr>
        </p:nvSpPr>
        <p:spPr>
          <a:xfrm>
            <a:off x="838200" y="1433738"/>
            <a:ext cx="10515600" cy="4727575"/>
          </a:xfrm>
        </p:spPr>
        <p:txBody>
          <a:bodyPr>
            <a:normAutofit fontScale="92500" lnSpcReduction="20000"/>
          </a:bodyPr>
          <a:lstStyle/>
          <a:p>
            <a:r>
              <a:rPr lang="en-US" sz="2600" dirty="0" smtClean="0"/>
              <a:t>Select a class</a:t>
            </a:r>
          </a:p>
          <a:p>
            <a:r>
              <a:rPr lang="en-US" sz="2600" dirty="0" smtClean="0"/>
              <a:t>Provide context information</a:t>
            </a:r>
          </a:p>
          <a:p>
            <a:r>
              <a:rPr lang="en-US" sz="2600" dirty="0" smtClean="0"/>
              <a:t>Identify a learning segment to plan, teach and analyze</a:t>
            </a:r>
          </a:p>
          <a:p>
            <a:r>
              <a:rPr lang="en-US" sz="2600" dirty="0" smtClean="0"/>
              <a:t>Identify a central focus</a:t>
            </a:r>
          </a:p>
          <a:p>
            <a:r>
              <a:rPr lang="en-US" sz="2600" dirty="0" smtClean="0"/>
              <a:t>Identify and plan to support language demands</a:t>
            </a:r>
          </a:p>
          <a:p>
            <a:r>
              <a:rPr lang="en-US" sz="2600" dirty="0" smtClean="0"/>
              <a:t>Write lesson plans</a:t>
            </a:r>
          </a:p>
          <a:p>
            <a:pPr lvl="1"/>
            <a:r>
              <a:rPr lang="en-US" sz="2200" dirty="0" smtClean="0"/>
              <a:t>Your lesson plans must include the following information : </a:t>
            </a:r>
            <a:endParaRPr lang="en-US" sz="2200" dirty="0" smtClean="0">
              <a:effectLst/>
            </a:endParaRPr>
          </a:p>
          <a:p>
            <a:pPr lvl="2"/>
            <a:r>
              <a:rPr lang="en-US" sz="2100" dirty="0" smtClean="0"/>
              <a:t>State-adopted </a:t>
            </a:r>
            <a:r>
              <a:rPr lang="en-US" sz="2100" dirty="0"/>
              <a:t>student academic content </a:t>
            </a:r>
            <a:r>
              <a:rPr lang="en-US" sz="2100" dirty="0" smtClean="0"/>
              <a:t>standards</a:t>
            </a:r>
            <a:endParaRPr lang="en-US" sz="2100" dirty="0" smtClean="0">
              <a:effectLst/>
            </a:endParaRPr>
          </a:p>
          <a:p>
            <a:pPr lvl="2"/>
            <a:r>
              <a:rPr lang="en-US" sz="2100" dirty="0" smtClean="0"/>
              <a:t>Learning </a:t>
            </a:r>
            <a:r>
              <a:rPr lang="en-US" sz="2100" dirty="0"/>
              <a:t>targets associated with the content standards </a:t>
            </a:r>
            <a:endParaRPr lang="en-US" sz="2100" dirty="0" smtClean="0">
              <a:effectLst/>
            </a:endParaRPr>
          </a:p>
          <a:p>
            <a:pPr lvl="2"/>
            <a:r>
              <a:rPr lang="en-US" sz="2100" dirty="0" smtClean="0"/>
              <a:t>Informal </a:t>
            </a:r>
            <a:r>
              <a:rPr lang="en-US" sz="2100" dirty="0"/>
              <a:t>and formal assessments used for both teachers and students to monitor student </a:t>
            </a:r>
            <a:r>
              <a:rPr lang="en-US" sz="2100" dirty="0" smtClean="0"/>
              <a:t>learning</a:t>
            </a:r>
            <a:r>
              <a:rPr lang="en-US" sz="2100" dirty="0"/>
              <a:t>, including type(s) of </a:t>
            </a:r>
            <a:r>
              <a:rPr lang="en-US" sz="2100" dirty="0" smtClean="0"/>
              <a:t>assessment and what is being assessed </a:t>
            </a:r>
            <a:endParaRPr lang="en-US" sz="2100" dirty="0" smtClean="0">
              <a:effectLst/>
            </a:endParaRPr>
          </a:p>
          <a:p>
            <a:pPr lvl="2"/>
            <a:r>
              <a:rPr lang="en-US" sz="2100" dirty="0" smtClean="0"/>
              <a:t>Instructional </a:t>
            </a:r>
            <a:r>
              <a:rPr lang="en-US" sz="2100" dirty="0"/>
              <a:t>strategies and learning </a:t>
            </a:r>
            <a:r>
              <a:rPr lang="en-US" sz="2100" dirty="0" smtClean="0"/>
              <a:t>tasks </a:t>
            </a:r>
            <a:r>
              <a:rPr lang="en-US" sz="2100" dirty="0"/>
              <a:t>that support diverse student needs </a:t>
            </a:r>
            <a:endParaRPr lang="en-US" sz="2100" dirty="0" smtClean="0">
              <a:effectLst/>
            </a:endParaRPr>
          </a:p>
          <a:p>
            <a:pPr lvl="2"/>
            <a:r>
              <a:rPr lang="en-US" sz="2100" dirty="0" smtClean="0"/>
              <a:t>Instructional </a:t>
            </a:r>
            <a:r>
              <a:rPr lang="en-US" sz="2100" dirty="0"/>
              <a:t>resources and </a:t>
            </a:r>
            <a:r>
              <a:rPr lang="en-US" sz="2100" dirty="0" smtClean="0"/>
              <a:t>materials</a:t>
            </a:r>
          </a:p>
          <a:p>
            <a:pPr marL="0" indent="0">
              <a:buNone/>
            </a:pPr>
            <a:r>
              <a:rPr lang="en-US" sz="2600" dirty="0"/>
              <a:t>c</a:t>
            </a:r>
            <a:r>
              <a:rPr lang="en-US" sz="2600" dirty="0" smtClean="0">
                <a:effectLst/>
              </a:rPr>
              <a:t>ontinued </a:t>
            </a:r>
            <a:r>
              <a:rPr lang="is-IS" sz="2600" dirty="0" smtClean="0">
                <a:effectLst/>
              </a:rPr>
              <a:t>…</a:t>
            </a:r>
            <a:endParaRPr lang="en-US" sz="2600" dirty="0" smtClean="0">
              <a:effectLst/>
            </a:endParaRPr>
          </a:p>
        </p:txBody>
      </p:sp>
    </p:spTree>
    <p:extLst>
      <p:ext uri="{BB962C8B-B14F-4D97-AF65-F5344CB8AC3E}">
        <p14:creationId xmlns:p14="http://schemas.microsoft.com/office/powerpoint/2010/main" val="13414021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433738"/>
            <a:ext cx="10515600" cy="4727575"/>
          </a:xfrm>
        </p:spPr>
        <p:txBody>
          <a:bodyPr>
            <a:normAutofit/>
          </a:bodyPr>
          <a:lstStyle/>
          <a:p>
            <a:pPr marL="0" indent="0">
              <a:buNone/>
            </a:pPr>
            <a:r>
              <a:rPr lang="en-US" sz="2400" dirty="0" smtClean="0"/>
              <a:t>continued </a:t>
            </a:r>
            <a:r>
              <a:rPr lang="is-IS" sz="2400" dirty="0" smtClean="0"/>
              <a:t>…</a:t>
            </a:r>
            <a:endParaRPr lang="en-US" sz="2400" dirty="0" smtClean="0"/>
          </a:p>
          <a:p>
            <a:r>
              <a:rPr lang="en-US" sz="2400" dirty="0" smtClean="0"/>
              <a:t>Each </a:t>
            </a:r>
            <a:r>
              <a:rPr lang="en-US" sz="2400" dirty="0"/>
              <a:t>lesson plan must be no more than 4 pages in length. </a:t>
            </a:r>
            <a:endParaRPr lang="en-US" sz="2400" dirty="0" smtClean="0">
              <a:effectLst/>
            </a:endParaRPr>
          </a:p>
          <a:p>
            <a:r>
              <a:rPr lang="en-US" sz="2400" dirty="0" smtClean="0"/>
              <a:t>Respond </a:t>
            </a:r>
            <a:r>
              <a:rPr lang="en-US" sz="2400" dirty="0"/>
              <a:t>to the commentary prompts listed in the Planning Commentary section prior to teaching the learning segment. </a:t>
            </a:r>
            <a:endParaRPr lang="en-US" sz="2400" dirty="0" smtClean="0">
              <a:effectLst/>
            </a:endParaRPr>
          </a:p>
          <a:p>
            <a:r>
              <a:rPr lang="en-US" sz="2400" dirty="0" smtClean="0"/>
              <a:t>Submit </a:t>
            </a:r>
            <a:r>
              <a:rPr lang="en-US" sz="2400" dirty="0"/>
              <a:t>your original lesson plans. </a:t>
            </a:r>
          </a:p>
          <a:p>
            <a:r>
              <a:rPr lang="en-US" sz="2400" dirty="0" smtClean="0"/>
              <a:t>Select </a:t>
            </a:r>
            <a:r>
              <a:rPr lang="en-US" sz="2400" dirty="0"/>
              <a:t>and submit key instructional materials  </a:t>
            </a:r>
            <a:endParaRPr lang="en-US" sz="2400" dirty="0" smtClean="0"/>
          </a:p>
          <a:p>
            <a:r>
              <a:rPr lang="en-US" sz="2400" dirty="0" smtClean="0"/>
              <a:t>Submit </a:t>
            </a:r>
            <a:r>
              <a:rPr lang="en-US" sz="2400" dirty="0"/>
              <a:t>copies of all written assessments and/or directions for any oral or performance assessments. </a:t>
            </a:r>
            <a:endParaRPr lang="en-US" sz="2400" dirty="0" smtClean="0"/>
          </a:p>
          <a:p>
            <a:r>
              <a:rPr lang="en-US" sz="2400" dirty="0"/>
              <a:t> Provide citations for the source of all materials that you did not create </a:t>
            </a:r>
            <a:endParaRPr lang="en-US" sz="2400" dirty="0" smtClean="0">
              <a:effectLst/>
            </a:endParaRPr>
          </a:p>
          <a:p>
            <a:endParaRPr lang="en-US" sz="2100" dirty="0" smtClean="0">
              <a:effectLst/>
            </a:endParaRPr>
          </a:p>
        </p:txBody>
      </p:sp>
      <p:sp>
        <p:nvSpPr>
          <p:cNvPr id="7" name="Title 1"/>
          <p:cNvSpPr>
            <a:spLocks noGrp="1"/>
          </p:cNvSpPr>
          <p:nvPr>
            <p:ph type="title"/>
          </p:nvPr>
        </p:nvSpPr>
        <p:spPr>
          <a:xfrm>
            <a:off x="838200" y="0"/>
            <a:ext cx="10515600" cy="1325563"/>
          </a:xfrm>
        </p:spPr>
        <p:txBody>
          <a:bodyPr/>
          <a:lstStyle/>
          <a:p>
            <a:r>
              <a:rPr lang="en-US" dirty="0" smtClean="0"/>
              <a:t>Task </a:t>
            </a:r>
            <a:r>
              <a:rPr lang="en-US" smtClean="0"/>
              <a:t>1 - Planning - “</a:t>
            </a:r>
            <a:r>
              <a:rPr lang="en-US" dirty="0" smtClean="0"/>
              <a:t>What do I need to do?”</a:t>
            </a:r>
            <a:endParaRPr lang="en-US" dirty="0"/>
          </a:p>
        </p:txBody>
      </p:sp>
    </p:spTree>
    <p:extLst>
      <p:ext uri="{BB962C8B-B14F-4D97-AF65-F5344CB8AC3E}">
        <p14:creationId xmlns:p14="http://schemas.microsoft.com/office/powerpoint/2010/main" val="1337711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Skipping blithely over Task 2 - Instruction, </a:t>
            </a:r>
            <a:r>
              <a:rPr lang="is-IS" dirty="0" smtClean="0"/>
              <a:t>…</a:t>
            </a:r>
            <a:endParaRPr lang="en-US" dirty="0"/>
          </a:p>
        </p:txBody>
      </p:sp>
      <p:pic>
        <p:nvPicPr>
          <p:cNvPr id="10242" name="Picture 2" descr="mage result for skipping blithel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65304" y="3520225"/>
            <a:ext cx="5116582" cy="3148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55492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363</TotalTime>
  <Words>813</Words>
  <Application>Microsoft Macintosh PowerPoint</Application>
  <PresentationFormat>Widescreen</PresentationFormat>
  <Paragraphs>101</Paragraphs>
  <Slides>14</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Office Theme</vt:lpstr>
      <vt:lpstr>Assessment in the edTPA  and the edTPA as an Assessment</vt:lpstr>
      <vt:lpstr>PowerPoint Presentation</vt:lpstr>
      <vt:lpstr>PowerPoint Presentation</vt:lpstr>
      <vt:lpstr>PowerPoint Presentation</vt:lpstr>
      <vt:lpstr>PowerPoint Presentation</vt:lpstr>
      <vt:lpstr>For each task they are going to tell you: </vt:lpstr>
      <vt:lpstr>Task 1 - Planning - “What do I need to do?”</vt:lpstr>
      <vt:lpstr>Task 1 - Planning - “What do I need to do?”</vt:lpstr>
      <vt:lpstr>Skipping blithely over Task 2 - Instruction, …</vt:lpstr>
      <vt:lpstr>Task 3 - Assessment - “What do I need to do?”</vt:lpstr>
      <vt:lpstr>Task 3 - Assessment - “What do I need to do?”</vt:lpstr>
      <vt:lpstr>PowerPoint Presentation</vt:lpstr>
      <vt:lpstr>PowerPoint Presentation</vt:lpstr>
      <vt:lpstr>PowerPoint Presentation</vt:lpstr>
    </vt:vector>
  </TitlesOfParts>
  <Company/>
  <LinksUpToDate>false</LinksUpToDate>
  <SharedDoc>false</SharedDoc>
  <HyperlinksChanged>false</HyperlinksChanged>
  <AppVersion>15.0028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edTPA as an assessment</dc:title>
  <dc:creator>Roddy, Mark</dc:creator>
  <cp:lastModifiedBy>Roddy, Mark</cp:lastModifiedBy>
  <cp:revision>31</cp:revision>
  <dcterms:created xsi:type="dcterms:W3CDTF">2017-11-10T19:00:01Z</dcterms:created>
  <dcterms:modified xsi:type="dcterms:W3CDTF">2018-03-05T22:41:54Z</dcterms:modified>
</cp:coreProperties>
</file>